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6"/>
  </p:notesMasterIdLst>
  <p:sldIdLst>
    <p:sldId id="260" r:id="rId2"/>
    <p:sldId id="292" r:id="rId3"/>
    <p:sldId id="293" r:id="rId4"/>
    <p:sldId id="301" r:id="rId5"/>
    <p:sldId id="302" r:id="rId6"/>
    <p:sldId id="294" r:id="rId7"/>
    <p:sldId id="295" r:id="rId8"/>
    <p:sldId id="303" r:id="rId9"/>
    <p:sldId id="296" r:id="rId10"/>
    <p:sldId id="297" r:id="rId11"/>
    <p:sldId id="298" r:id="rId12"/>
    <p:sldId id="299" r:id="rId13"/>
    <p:sldId id="300" r:id="rId14"/>
    <p:sldId id="29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47" autoAdjust="0"/>
    <p:restoredTop sz="93796" autoAdjust="0"/>
  </p:normalViewPr>
  <p:slideViewPr>
    <p:cSldViewPr snapToGrid="0">
      <p:cViewPr varScale="1">
        <p:scale>
          <a:sx n="73" d="100"/>
          <a:sy n="73" d="100"/>
        </p:scale>
        <p:origin x="5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6B87A-0224-4907-9BA6-032CD8866BD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DFB0C-9434-49B5-B491-82C07A9B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6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Dr. Alexander Fleming, the bacteriologist on duty at St. Mary’s Hospital, returned from a summer vacation in Scotland to find a messy lab bench and a good deal more.</a:t>
            </a:r>
          </a:p>
          <a:p>
            <a:r>
              <a:rPr lang="en-US" dirty="0" smtClean="0"/>
              <a:t>Upon examining some colonies of Staphylococcus aureus, Dr. Fleming noted that a mold called Penicillium </a:t>
            </a:r>
            <a:r>
              <a:rPr lang="en-US" dirty="0" err="1" smtClean="0"/>
              <a:t>notatum</a:t>
            </a:r>
            <a:r>
              <a:rPr lang="en-US" dirty="0" smtClean="0"/>
              <a:t> had contaminated his Petri dishes. After carefully placing the dishes under his microscope, he was amazed to find that the mold prevented the normal growth of the staphylococci.</a:t>
            </a:r>
          </a:p>
          <a:p>
            <a:endParaRPr lang="en-US" dirty="0" smtClean="0"/>
          </a:p>
          <a:p>
            <a:r>
              <a:rPr lang="en-US" dirty="0" smtClean="0"/>
              <a:t>The story of Teflon™ began April 6, 1938, at the </a:t>
            </a:r>
            <a:r>
              <a:rPr lang="en-US" dirty="0" err="1" smtClean="0"/>
              <a:t>Chemours</a:t>
            </a:r>
            <a:r>
              <a:rPr lang="en-US" dirty="0" smtClean="0"/>
              <a:t> Jackson Laboratory in New Jersey. </a:t>
            </a:r>
            <a:r>
              <a:rPr lang="en-US" dirty="0" err="1" smtClean="0"/>
              <a:t>Chemours</a:t>
            </a:r>
            <a:r>
              <a:rPr lang="en-US" dirty="0" smtClean="0"/>
              <a:t> chemist, Dr. Roy J. Plunkett, was working with gases related to Freon™ refrigerants, another </a:t>
            </a:r>
            <a:r>
              <a:rPr lang="en-US" dirty="0" err="1" smtClean="0"/>
              <a:t>Chemours</a:t>
            </a:r>
            <a:r>
              <a:rPr lang="en-US" dirty="0" smtClean="0"/>
              <a:t> product. Upon checking a frozen, compressed sample of </a:t>
            </a:r>
            <a:r>
              <a:rPr lang="en-US" dirty="0" err="1" smtClean="0"/>
              <a:t>tetrafluoroethylene</a:t>
            </a:r>
            <a:r>
              <a:rPr lang="en-US" dirty="0" smtClean="0"/>
              <a:t>, he and his associates discovered that the sample had polymerized spontaneously into a white, waxy solid to form polytetrafluoroethylene (PTFE).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28FB8-63BC-45D8-929F-FAF726305C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77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2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4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12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14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3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64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2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1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3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9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5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2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– Aug </a:t>
            </a:r>
            <a:r>
              <a:rPr lang="en-US" dirty="0" smtClean="0"/>
              <a:t>21, 2019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4266132" cy="34163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P3 Challenge – Do </a:t>
            </a:r>
            <a:r>
              <a:rPr lang="en-US" b="1" dirty="0" smtClean="0"/>
              <a:t>Now</a:t>
            </a:r>
          </a:p>
          <a:p>
            <a:r>
              <a:rPr lang="en-US" b="1" dirty="0" smtClean="0"/>
              <a:t>You need to boil some water for an experiment. Explain what safety steps you need to use when filling a beaker with water from the faucet and placing it on a hot plate. </a:t>
            </a:r>
          </a:p>
          <a:p>
            <a:endParaRPr lang="en-US" b="1" dirty="0"/>
          </a:p>
          <a:p>
            <a:r>
              <a:rPr lang="en-US" b="1" dirty="0" smtClean="0"/>
              <a:t>Pick up 2 handouts</a:t>
            </a:r>
          </a:p>
          <a:p>
            <a:r>
              <a:rPr lang="en-US" b="1" dirty="0" smtClean="0"/>
              <a:t>Time to finish mapping after the lesson.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endParaRPr lang="en-US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67783" y="2607491"/>
            <a:ext cx="5729172" cy="3416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Objectives</a:t>
            </a:r>
          </a:p>
          <a:p>
            <a:pPr lvl="1"/>
            <a:r>
              <a:rPr lang="en-US" b="1" dirty="0"/>
              <a:t>To learn Scientific and Engineering Practices</a:t>
            </a:r>
          </a:p>
          <a:p>
            <a:pPr lvl="1"/>
            <a:r>
              <a:rPr lang="en-US" b="1" dirty="0" smtClean="0"/>
              <a:t>To describe the Scientific Method</a:t>
            </a:r>
          </a:p>
          <a:p>
            <a:r>
              <a:rPr lang="en-US" b="1" dirty="0" smtClean="0"/>
              <a:t>Agenda</a:t>
            </a:r>
          </a:p>
          <a:p>
            <a:pPr lvl="1"/>
            <a:r>
              <a:rPr lang="en-US" b="1" dirty="0"/>
              <a:t>Chemistry Defined and the Nature of Science</a:t>
            </a:r>
          </a:p>
          <a:p>
            <a:pPr lvl="1"/>
            <a:r>
              <a:rPr lang="en-US" b="1" dirty="0" smtClean="0"/>
              <a:t>SEP</a:t>
            </a:r>
          </a:p>
          <a:p>
            <a:pPr lvl="1"/>
            <a:r>
              <a:rPr lang="en-US" b="1" dirty="0" smtClean="0"/>
              <a:t>Experimental Design</a:t>
            </a:r>
          </a:p>
          <a:p>
            <a:pPr lvl="1"/>
            <a:r>
              <a:rPr lang="en-US" b="1" dirty="0" smtClean="0"/>
              <a:t>Data Analysis</a:t>
            </a:r>
          </a:p>
          <a:p>
            <a:pPr lvl="1"/>
            <a:r>
              <a:rPr lang="en-US" b="1" dirty="0" smtClean="0"/>
              <a:t>Laws and Theories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and Precision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Accuracy</a:t>
            </a:r>
            <a:r>
              <a:rPr lang="en-US" b="1" dirty="0"/>
              <a:t> – low % error – how close is the </a:t>
            </a:r>
            <a:r>
              <a:rPr lang="en-US" b="1" dirty="0" smtClean="0"/>
              <a:t>Average </a:t>
            </a:r>
            <a:r>
              <a:rPr lang="en-US" b="1" dirty="0"/>
              <a:t>to the Expected</a:t>
            </a:r>
          </a:p>
          <a:p>
            <a:r>
              <a:rPr lang="en-US" b="1" u="sng" dirty="0"/>
              <a:t>Precision</a:t>
            </a:r>
            <a:r>
              <a:rPr lang="en-US" b="1" dirty="0"/>
              <a:t> – small range – how close are the data to each other</a:t>
            </a:r>
          </a:p>
          <a:p>
            <a:endParaRPr lang="en-US" dirty="0"/>
          </a:p>
        </p:txBody>
      </p:sp>
      <p:pic>
        <p:nvPicPr>
          <p:cNvPr id="4" name="Picture 4" descr="http://climatica.org.uk/wp-content/uploads/2012/02/Accuracy-vs-precisio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33" y="3671531"/>
            <a:ext cx="78105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07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Two Sources of </a:t>
            </a:r>
            <a:r>
              <a:rPr lang="en-US" b="1" dirty="0" smtClean="0"/>
              <a:t>error account for the variability in data</a:t>
            </a:r>
            <a:endParaRPr lang="en-US" b="1" dirty="0" smtClean="0"/>
          </a:p>
          <a:p>
            <a:pPr lvl="1"/>
            <a:r>
              <a:rPr lang="en-US" b="1" dirty="0" smtClean="0"/>
              <a:t>Systematic errors</a:t>
            </a:r>
          </a:p>
          <a:p>
            <a:pPr lvl="1"/>
            <a:r>
              <a:rPr lang="en-US" b="1" dirty="0" smtClean="0"/>
              <a:t>Random errors</a:t>
            </a:r>
          </a:p>
          <a:p>
            <a:pPr>
              <a:defRPr/>
            </a:pPr>
            <a:r>
              <a:rPr lang="en-US" b="1" u="sng" dirty="0"/>
              <a:t>Systematic </a:t>
            </a:r>
            <a:r>
              <a:rPr lang="en-US" b="1" dirty="0"/>
              <a:t>(should be </a:t>
            </a:r>
            <a:r>
              <a:rPr lang="en-US" b="1" u="sng" dirty="0"/>
              <a:t>minimized</a:t>
            </a:r>
            <a:r>
              <a:rPr lang="en-US" b="1" dirty="0"/>
              <a:t> with careful attention to lab techniques)</a:t>
            </a:r>
          </a:p>
          <a:p>
            <a:pPr lvl="1">
              <a:defRPr/>
            </a:pPr>
            <a:r>
              <a:rPr lang="en-US" b="1" u="sng" dirty="0"/>
              <a:t>Instrumental </a:t>
            </a:r>
            <a:r>
              <a:rPr lang="en-US" b="1" dirty="0"/>
              <a:t>(Ex: Every piece of measuring glassware has an uncertainty associated with it. Marked on the glassware.)</a:t>
            </a:r>
          </a:p>
          <a:p>
            <a:pPr lvl="1">
              <a:defRPr/>
            </a:pPr>
            <a:r>
              <a:rPr lang="en-US" b="1" u="sng" dirty="0"/>
              <a:t>Procedural </a:t>
            </a:r>
            <a:r>
              <a:rPr lang="en-US" b="1" dirty="0" smtClean="0"/>
              <a:t>(Ex: During </a:t>
            </a:r>
            <a:r>
              <a:rPr lang="en-US" b="1" dirty="0"/>
              <a:t>a chemical processing, every transfer from one vessel to another creates some additional error)</a:t>
            </a:r>
          </a:p>
          <a:p>
            <a:pPr lvl="1">
              <a:defRPr/>
            </a:pPr>
            <a:r>
              <a:rPr lang="en-US" b="1" dirty="0"/>
              <a:t>Tends to influence resulting data to be skewed in </a:t>
            </a:r>
            <a:r>
              <a:rPr lang="en-US" b="1" u="sng" dirty="0"/>
              <a:t>one direction </a:t>
            </a:r>
            <a:endParaRPr lang="en-US" b="1" u="sng" dirty="0"/>
          </a:p>
          <a:p>
            <a:pPr lvl="1">
              <a:defRPr/>
            </a:pPr>
            <a:r>
              <a:rPr lang="en-US" b="1" dirty="0" smtClean="0"/>
              <a:t>Related to accuracy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45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u="sng" dirty="0" smtClean="0"/>
              <a:t>Random</a:t>
            </a:r>
            <a:endParaRPr lang="en-US" b="1" u="sng" dirty="0"/>
          </a:p>
          <a:p>
            <a:pPr lvl="1">
              <a:defRPr/>
            </a:pPr>
            <a:r>
              <a:rPr lang="en-US" b="1" u="sng" dirty="0"/>
              <a:t>Can never remove </a:t>
            </a:r>
            <a:r>
              <a:rPr lang="en-US" b="1" dirty="0"/>
              <a:t>uncertainty because of the fundamentally random nature of the motion of atoms. </a:t>
            </a:r>
          </a:p>
          <a:p>
            <a:pPr lvl="1">
              <a:defRPr/>
            </a:pPr>
            <a:r>
              <a:rPr lang="en-US" b="1" dirty="0"/>
              <a:t>Influence of the observer (uncertainty principle)</a:t>
            </a:r>
          </a:p>
          <a:p>
            <a:pPr lvl="1">
              <a:defRPr/>
            </a:pPr>
            <a:r>
              <a:rPr lang="en-US" b="1" dirty="0"/>
              <a:t>Tends to increase uncertainty of a measurement </a:t>
            </a:r>
            <a:r>
              <a:rPr lang="en-US" b="1" u="sng" dirty="0"/>
              <a:t>in all directions</a:t>
            </a:r>
            <a:r>
              <a:rPr lang="en-US" b="1" dirty="0" smtClean="0"/>
              <a:t>.</a:t>
            </a:r>
          </a:p>
          <a:p>
            <a:pPr lvl="1">
              <a:defRPr/>
            </a:pPr>
            <a:r>
              <a:rPr lang="en-US" b="1" dirty="0" smtClean="0"/>
              <a:t>Related to precision</a:t>
            </a:r>
            <a:endParaRPr lang="en-US" b="1" dirty="0"/>
          </a:p>
          <a:p>
            <a:pPr>
              <a:defRPr/>
            </a:pPr>
            <a:r>
              <a:rPr lang="en-US" b="1" u="sng" dirty="0" smtClean="0"/>
              <a:t>Sources of Error </a:t>
            </a:r>
            <a:r>
              <a:rPr lang="en-US" b="1" u="sng" dirty="0"/>
              <a:t>vs a mistake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7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Laws and Theories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 </a:t>
            </a:r>
            <a:r>
              <a:rPr lang="en-US" b="1" u="sng" dirty="0"/>
              <a:t>scientific law</a:t>
            </a:r>
            <a:r>
              <a:rPr lang="en-US" b="1" dirty="0"/>
              <a:t> is a </a:t>
            </a:r>
            <a:r>
              <a:rPr lang="en-US" b="1" u="sng" dirty="0" smtClean="0"/>
              <a:t>statement </a:t>
            </a:r>
            <a:r>
              <a:rPr lang="en-US" b="1" u="sng" dirty="0"/>
              <a:t>or mathematical equation </a:t>
            </a:r>
            <a:r>
              <a:rPr lang="en-US" b="1" dirty="0"/>
              <a:t>that </a:t>
            </a:r>
            <a:r>
              <a:rPr lang="en-US" b="1" dirty="0" smtClean="0"/>
              <a:t>reliably </a:t>
            </a:r>
            <a:r>
              <a:rPr lang="en-US" b="1" u="sng" dirty="0" smtClean="0"/>
              <a:t>describes a behavior </a:t>
            </a:r>
            <a:r>
              <a:rPr lang="en-US" b="1" dirty="0" smtClean="0"/>
              <a:t>of the natural world.</a:t>
            </a:r>
            <a:endParaRPr lang="en-US" b="1" dirty="0"/>
          </a:p>
          <a:p>
            <a:pPr lvl="1"/>
            <a:r>
              <a:rPr lang="en-US" b="1" dirty="0"/>
              <a:t>Ex: Law of Conservation of Mass – Antoine Lavoisier </a:t>
            </a:r>
          </a:p>
          <a:p>
            <a:pPr lvl="1"/>
            <a:r>
              <a:rPr lang="en-US" b="1" dirty="0"/>
              <a:t>Summarizes macroscopic and atomic phenomena (What happens)</a:t>
            </a:r>
          </a:p>
          <a:p>
            <a:r>
              <a:rPr lang="en-US" b="1" dirty="0" smtClean="0"/>
              <a:t>A </a:t>
            </a:r>
            <a:r>
              <a:rPr lang="en-US" b="1" u="sng" dirty="0" smtClean="0"/>
              <a:t>scientific theory</a:t>
            </a:r>
            <a:r>
              <a:rPr lang="en-US" b="1" dirty="0" smtClean="0"/>
              <a:t> is a </a:t>
            </a:r>
            <a:r>
              <a:rPr lang="en-US" b="1" u="sng" dirty="0" smtClean="0"/>
              <a:t>well-tested explanation </a:t>
            </a:r>
            <a:r>
              <a:rPr lang="en-US" b="1" dirty="0" smtClean="0"/>
              <a:t>of observations.</a:t>
            </a:r>
            <a:endParaRPr lang="en-US" b="1" dirty="0"/>
          </a:p>
          <a:p>
            <a:pPr lvl="1" algn="just"/>
            <a:r>
              <a:rPr lang="en-US" b="1" dirty="0"/>
              <a:t>Ex: John Dalton’s Atomic Theory </a:t>
            </a:r>
            <a:endParaRPr lang="en-US" b="1" dirty="0" smtClean="0"/>
          </a:p>
          <a:p>
            <a:pPr lvl="1" algn="just"/>
            <a:r>
              <a:rPr lang="en-US" b="1" dirty="0" smtClean="0"/>
              <a:t>Explains macroscopic and atomic phenomena (Why does it happen)</a:t>
            </a:r>
          </a:p>
          <a:p>
            <a:pPr algn="just"/>
            <a:r>
              <a:rPr lang="en-US" b="1" dirty="0" smtClean="0"/>
              <a:t>Conflicting Info for a theory </a:t>
            </a:r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b="1" u="sng" dirty="0" smtClean="0">
                <a:sym typeface="Wingdings" panose="05000000000000000000" pitchFamily="2" charset="2"/>
              </a:rPr>
              <a:t>Revise or replace </a:t>
            </a:r>
            <a:endParaRPr lang="en-US" b="1" u="sng" dirty="0" smtClean="0"/>
          </a:p>
          <a:p>
            <a:pPr lvl="1" algn="just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08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 -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Exit Slip – Distinguish between Accuracy and Precision.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/>
              <a:t>What’s Due?  (Pending assignments to complete.)</a:t>
            </a:r>
          </a:p>
          <a:p>
            <a:pPr lvl="1"/>
            <a:r>
              <a:rPr lang="en-US" b="1" dirty="0" smtClean="0"/>
              <a:t>Scientific Method Word Games Worksheet</a:t>
            </a:r>
            <a:endParaRPr lang="en-US" b="1" dirty="0"/>
          </a:p>
          <a:p>
            <a:r>
              <a:rPr lang="en-US" b="1" dirty="0"/>
              <a:t>What’s Next?  (How to prepare for the next day</a:t>
            </a:r>
            <a:r>
              <a:rPr lang="en-US" b="1" dirty="0" smtClean="0"/>
              <a:t>)</a:t>
            </a:r>
            <a:endParaRPr lang="en-US" b="1" dirty="0"/>
          </a:p>
          <a:p>
            <a:pPr lvl="1"/>
            <a:r>
              <a:rPr lang="en-US" b="1" dirty="0" smtClean="0"/>
              <a:t>Read p 10-15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66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Chemistry is the scientific study of matter, its properties, and its changes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b="1" dirty="0" smtClean="0"/>
              <a:t>Scientific Study…. using the scientific method</a:t>
            </a:r>
          </a:p>
          <a:p>
            <a:r>
              <a:rPr lang="en-US" b="1" dirty="0" smtClean="0"/>
              <a:t>Of </a:t>
            </a:r>
            <a:r>
              <a:rPr lang="en-US" b="1" u="sng" dirty="0" smtClean="0"/>
              <a:t>Matter</a:t>
            </a:r>
            <a:r>
              <a:rPr lang="en-US" b="1" dirty="0" smtClean="0"/>
              <a:t>…. </a:t>
            </a:r>
            <a:r>
              <a:rPr lang="en-US" b="1" dirty="0"/>
              <a:t>anything that </a:t>
            </a:r>
            <a:r>
              <a:rPr lang="en-US" b="1" u="sng" dirty="0"/>
              <a:t>has mass and takes up </a:t>
            </a:r>
            <a:r>
              <a:rPr lang="en-US" b="1" u="sng" dirty="0" smtClean="0"/>
              <a:t>space</a:t>
            </a:r>
            <a:endParaRPr lang="en-US" b="1" u="sng" dirty="0"/>
          </a:p>
          <a:p>
            <a:pPr lvl="1"/>
            <a:r>
              <a:rPr lang="en-US" b="1" dirty="0"/>
              <a:t>Mass and </a:t>
            </a:r>
            <a:r>
              <a:rPr lang="en-US" b="1" dirty="0" smtClean="0"/>
              <a:t>weight</a:t>
            </a:r>
          </a:p>
          <a:p>
            <a:r>
              <a:rPr lang="en-US" b="1" dirty="0" smtClean="0"/>
              <a:t>Its Properties … what can we measure</a:t>
            </a:r>
          </a:p>
          <a:p>
            <a:r>
              <a:rPr lang="en-US" b="1" dirty="0" smtClean="0"/>
              <a:t>Its Changes … how does matter change over time</a:t>
            </a:r>
          </a:p>
          <a:p>
            <a:pPr lvl="1"/>
            <a:endParaRPr lang="en-US" b="1" dirty="0"/>
          </a:p>
          <a:p>
            <a:pPr marL="457200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6400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of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572186" cy="34163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Observation </a:t>
            </a:r>
          </a:p>
          <a:p>
            <a:pPr lvl="1"/>
            <a:r>
              <a:rPr lang="en-US" sz="1800" b="1" u="sng" dirty="0" smtClean="0"/>
              <a:t>Quantitative</a:t>
            </a:r>
            <a:r>
              <a:rPr lang="en-US" sz="1800" b="1" dirty="0" smtClean="0"/>
              <a:t> observations (</a:t>
            </a:r>
            <a:r>
              <a:rPr lang="en-US" sz="1800" b="1" u="sng" dirty="0" smtClean="0"/>
              <a:t>measurements</a:t>
            </a:r>
            <a:r>
              <a:rPr lang="en-US" sz="1800" b="1" dirty="0" smtClean="0"/>
              <a:t>)</a:t>
            </a:r>
          </a:p>
          <a:p>
            <a:pPr lvl="1"/>
            <a:r>
              <a:rPr lang="en-US" sz="1800" b="1" u="sng" dirty="0" smtClean="0"/>
              <a:t>Qualitative</a:t>
            </a:r>
            <a:r>
              <a:rPr lang="en-US" sz="1800" b="1" dirty="0" smtClean="0"/>
              <a:t> observations (</a:t>
            </a:r>
            <a:r>
              <a:rPr lang="en-US" sz="1800" b="1" u="sng" dirty="0" smtClean="0"/>
              <a:t>descriptions</a:t>
            </a:r>
            <a:r>
              <a:rPr lang="en-US" sz="1800" b="1" dirty="0" smtClean="0"/>
              <a:t>)</a:t>
            </a:r>
          </a:p>
          <a:p>
            <a:r>
              <a:rPr lang="en-US" b="1" u="sng" dirty="0" smtClean="0"/>
              <a:t>Communication</a:t>
            </a:r>
          </a:p>
          <a:p>
            <a:pPr lvl="1"/>
            <a:r>
              <a:rPr lang="en-US" b="1" dirty="0" smtClean="0"/>
              <a:t>Without sharing information, observations are useless to advance human knowledge</a:t>
            </a:r>
          </a:p>
          <a:p>
            <a:pPr lvl="1"/>
            <a:r>
              <a:rPr lang="en-US" b="1" u="sng" dirty="0" smtClean="0"/>
              <a:t>Replication</a:t>
            </a:r>
          </a:p>
          <a:p>
            <a:pPr lvl="2"/>
            <a:r>
              <a:rPr lang="en-US" b="1" dirty="0" smtClean="0"/>
              <a:t>Over time, place and observer</a:t>
            </a:r>
          </a:p>
          <a:p>
            <a:pPr lvl="1"/>
            <a:r>
              <a:rPr lang="en-US" b="1" u="sng" dirty="0" smtClean="0"/>
              <a:t>Falsifiable</a:t>
            </a:r>
            <a:r>
              <a:rPr lang="en-US" b="1" dirty="0" smtClean="0"/>
              <a:t>, </a:t>
            </a:r>
            <a:r>
              <a:rPr lang="en-US" b="1" u="sng" dirty="0" smtClean="0"/>
              <a:t>Testable</a:t>
            </a:r>
            <a:endParaRPr lang="en-US" b="1" u="sng" dirty="0"/>
          </a:p>
          <a:p>
            <a:r>
              <a:rPr lang="en-US" b="1" dirty="0" smtClean="0"/>
              <a:t>Serendipity </a:t>
            </a:r>
            <a:r>
              <a:rPr lang="en-US" b="1" dirty="0"/>
              <a:t>and Chance discoveries – </a:t>
            </a:r>
            <a:r>
              <a:rPr lang="en-US" b="1" dirty="0" smtClean="0"/>
              <a:t>Penicillium, Teflon, X-rays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8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9295332" cy="706964"/>
          </a:xfrm>
        </p:spPr>
        <p:txBody>
          <a:bodyPr/>
          <a:lstStyle/>
          <a:p>
            <a:r>
              <a:rPr lang="en-US" dirty="0" smtClean="0"/>
              <a:t>Science and Engineering Practices (SEP)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8 NGSS SEP Categories	10 posters</a:t>
            </a:r>
          </a:p>
          <a:p>
            <a:r>
              <a:rPr lang="en-US" b="1" dirty="0" smtClean="0"/>
              <a:t>1. Asking Questions and Defining Problems </a:t>
            </a:r>
          </a:p>
          <a:p>
            <a:r>
              <a:rPr lang="en-US" b="1" dirty="0" smtClean="0"/>
              <a:t>2. Developing and Using Models</a:t>
            </a:r>
          </a:p>
          <a:p>
            <a:r>
              <a:rPr lang="en-US" b="1" dirty="0" smtClean="0"/>
              <a:t>3. Planning and Carrying Out Investigations</a:t>
            </a:r>
          </a:p>
          <a:p>
            <a:r>
              <a:rPr lang="en-US" b="1" dirty="0" smtClean="0"/>
              <a:t>4. Analyzing and Interpreting Data</a:t>
            </a:r>
          </a:p>
          <a:p>
            <a:r>
              <a:rPr lang="en-US" b="1" dirty="0" smtClean="0"/>
              <a:t>5. Using Mathematics and Computational Thinking</a:t>
            </a:r>
          </a:p>
          <a:p>
            <a:r>
              <a:rPr lang="en-US" b="1" dirty="0" smtClean="0"/>
              <a:t>6. Constructing Explanations and Designing Solutions</a:t>
            </a:r>
          </a:p>
          <a:p>
            <a:r>
              <a:rPr lang="en-US" b="1" dirty="0" smtClean="0"/>
              <a:t>7. Engaging in Argument from Evidence</a:t>
            </a:r>
          </a:p>
          <a:p>
            <a:r>
              <a:rPr lang="en-US" b="1" dirty="0" smtClean="0"/>
              <a:t>8. Obtaining, Evaluating and Communicating Information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5904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9243081" cy="704088"/>
          </a:xfrm>
        </p:spPr>
        <p:txBody>
          <a:bodyPr/>
          <a:lstStyle/>
          <a:p>
            <a:r>
              <a:rPr lang="en-US" dirty="0" smtClean="0"/>
              <a:t>Science and Engineering Practices (SEP)</a:t>
            </a:r>
            <a:br>
              <a:rPr lang="en-US" dirty="0" smtClean="0"/>
            </a:br>
            <a:r>
              <a:rPr lang="en-US" dirty="0" smtClean="0"/>
              <a:t>*Engineering Problem on Fri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u="sng" dirty="0" smtClean="0"/>
              <a:t>Scientific Practices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1. Asking Questions </a:t>
            </a:r>
          </a:p>
          <a:p>
            <a:r>
              <a:rPr lang="en-US" b="1" dirty="0" smtClean="0"/>
              <a:t>2. Developing and Using Models</a:t>
            </a:r>
          </a:p>
          <a:p>
            <a:r>
              <a:rPr lang="en-US" b="1" dirty="0" smtClean="0"/>
              <a:t>3. Planning and Carrying Out Investigations</a:t>
            </a:r>
          </a:p>
          <a:p>
            <a:r>
              <a:rPr lang="en-US" b="1" dirty="0" smtClean="0"/>
              <a:t>4. Analyzing and Interpreting Data</a:t>
            </a:r>
          </a:p>
          <a:p>
            <a:r>
              <a:rPr lang="en-US" b="1" dirty="0" smtClean="0"/>
              <a:t>5. Using Mathematics and Computational Thinking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6. Constructing Explanations </a:t>
            </a:r>
          </a:p>
          <a:p>
            <a:r>
              <a:rPr lang="en-US" b="1" dirty="0" smtClean="0"/>
              <a:t>7. Engaging in Argument from Evidence</a:t>
            </a:r>
          </a:p>
          <a:p>
            <a:r>
              <a:rPr lang="en-US" b="1" dirty="0" smtClean="0"/>
              <a:t>8. Obtaining, Evaluating and Communicating Information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u="sng" dirty="0" smtClean="0"/>
              <a:t>Engineering Practices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1. Defining Problems </a:t>
            </a:r>
          </a:p>
          <a:p>
            <a:r>
              <a:rPr lang="en-US" b="1" dirty="0" smtClean="0"/>
              <a:t>2. Developing and Using Models*</a:t>
            </a:r>
          </a:p>
          <a:p>
            <a:r>
              <a:rPr lang="en-US" b="1" dirty="0" smtClean="0"/>
              <a:t>3. Planning and Carrying Out Investigations*</a:t>
            </a:r>
          </a:p>
          <a:p>
            <a:r>
              <a:rPr lang="en-US" b="1" dirty="0" smtClean="0"/>
              <a:t>4. Analyzing and Interpreting Data</a:t>
            </a:r>
          </a:p>
          <a:p>
            <a:r>
              <a:rPr lang="en-US" b="1" dirty="0" smtClean="0"/>
              <a:t>5. Using Mathematics and Computational Thinking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6. Designing Solutions*</a:t>
            </a:r>
          </a:p>
          <a:p>
            <a:r>
              <a:rPr lang="en-US" b="1" dirty="0" smtClean="0"/>
              <a:t>7. Engaging in Argument from Evidence*</a:t>
            </a:r>
          </a:p>
          <a:p>
            <a:r>
              <a:rPr lang="en-US" b="1" dirty="0" smtClean="0"/>
              <a:t>8. Obtaining, Evaluating and Communicating Information*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6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5729172" cy="3933778"/>
          </a:xfrm>
        </p:spPr>
        <p:txBody>
          <a:bodyPr>
            <a:normAutofit/>
          </a:bodyPr>
          <a:lstStyle/>
          <a:p>
            <a:r>
              <a:rPr lang="en-US" sz="2100" b="1" dirty="0" smtClean="0"/>
              <a:t>Determine what factors or variables you are interested in studying.</a:t>
            </a:r>
          </a:p>
          <a:p>
            <a:r>
              <a:rPr lang="en-US" sz="2100" b="1" dirty="0" smtClean="0"/>
              <a:t>Identify </a:t>
            </a:r>
            <a:r>
              <a:rPr lang="en-US" sz="2100" b="1" u="sng" dirty="0" smtClean="0"/>
              <a:t>Independent and dependent variables</a:t>
            </a:r>
            <a:r>
              <a:rPr lang="en-US" sz="2100" b="1" dirty="0" smtClean="0"/>
              <a:t>.  (IV and DV)</a:t>
            </a:r>
          </a:p>
          <a:p>
            <a:pPr lvl="1"/>
            <a:r>
              <a:rPr lang="en-US" sz="2100" b="1" dirty="0" smtClean="0"/>
              <a:t>Your experiment may have more than one of each.</a:t>
            </a:r>
          </a:p>
          <a:p>
            <a:r>
              <a:rPr lang="en-US" sz="2100" b="1" u="sng" dirty="0" smtClean="0"/>
              <a:t>An IV is one that you can manage and set levels or cases</a:t>
            </a:r>
            <a:r>
              <a:rPr lang="en-US" sz="2100" b="1" dirty="0" smtClean="0"/>
              <a:t>.</a:t>
            </a:r>
          </a:p>
          <a:p>
            <a:r>
              <a:rPr lang="en-US" sz="2100" b="1" u="sng" dirty="0"/>
              <a:t>A</a:t>
            </a:r>
            <a:r>
              <a:rPr lang="en-US" sz="2100" b="1" u="sng" dirty="0" smtClean="0"/>
              <a:t> DV is one that you observe</a:t>
            </a:r>
            <a:r>
              <a:rPr lang="en-US" sz="2100" b="1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641" y="2603500"/>
            <a:ext cx="4405021" cy="362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5454852" cy="3933778"/>
          </a:xfrm>
        </p:spPr>
        <p:txBody>
          <a:bodyPr>
            <a:normAutofit fontScale="92500" lnSpcReduction="10000"/>
          </a:bodyPr>
          <a:lstStyle/>
          <a:p>
            <a:pPr marL="342900" lvl="1" indent="-342900"/>
            <a:r>
              <a:rPr lang="en-US" sz="2100" b="1" dirty="0" smtClean="0"/>
              <a:t>A </a:t>
            </a:r>
            <a:r>
              <a:rPr lang="en-US" sz="2100" b="1" u="sng" dirty="0" smtClean="0"/>
              <a:t>c</a:t>
            </a:r>
            <a:r>
              <a:rPr lang="en-US" sz="2100" b="1" u="sng" dirty="0" smtClean="0"/>
              <a:t>ontrol</a:t>
            </a:r>
            <a:r>
              <a:rPr lang="en-US" sz="2100" b="1" dirty="0" smtClean="0"/>
              <a:t> </a:t>
            </a:r>
            <a:r>
              <a:rPr lang="en-US" sz="2100" b="1" dirty="0" smtClean="0"/>
              <a:t>is </a:t>
            </a:r>
            <a:r>
              <a:rPr lang="en-US" sz="2100" b="1" u="sng" dirty="0" smtClean="0"/>
              <a:t>one cases where the IV is absent</a:t>
            </a:r>
            <a:r>
              <a:rPr lang="en-US" sz="2100" b="1" dirty="0" smtClean="0"/>
              <a:t>, yet </a:t>
            </a:r>
            <a:r>
              <a:rPr lang="en-US" sz="2100" b="1" u="sng" dirty="0" smtClean="0"/>
              <a:t>all other</a:t>
            </a:r>
            <a:r>
              <a:rPr lang="en-US" sz="2100" b="1" dirty="0" smtClean="0"/>
              <a:t> features of the experiment remain </a:t>
            </a:r>
            <a:r>
              <a:rPr lang="en-US" sz="2100" b="1" u="sng" dirty="0" smtClean="0"/>
              <a:t>the same</a:t>
            </a:r>
            <a:r>
              <a:rPr lang="en-US" sz="2100" b="1" dirty="0" smtClean="0"/>
              <a:t>, and the DV is observed.</a:t>
            </a:r>
          </a:p>
          <a:p>
            <a:pPr marL="342900" lvl="1" indent="-342900"/>
            <a:r>
              <a:rPr lang="en-US" sz="2100" b="1" dirty="0" smtClean="0"/>
              <a:t>C</a:t>
            </a:r>
            <a:r>
              <a:rPr lang="en-US" sz="2100" b="1" dirty="0" smtClean="0"/>
              <a:t>ontrols </a:t>
            </a:r>
            <a:r>
              <a:rPr lang="en-US" sz="2100" b="1" dirty="0" smtClean="0"/>
              <a:t>necessary to show measurable effects, to rule out other explanations, to allow for conclusions to be drawn.</a:t>
            </a:r>
          </a:p>
          <a:p>
            <a:pPr marL="342900" lvl="1" indent="-342900"/>
            <a:r>
              <a:rPr lang="en-US" sz="2100" b="1" dirty="0" smtClean="0"/>
              <a:t>A </a:t>
            </a:r>
            <a:r>
              <a:rPr lang="en-US" sz="2100" b="1" u="sng" dirty="0" smtClean="0"/>
              <a:t>hypothesis</a:t>
            </a:r>
            <a:r>
              <a:rPr lang="en-US" sz="2100" b="1" dirty="0" smtClean="0"/>
              <a:t> is </a:t>
            </a:r>
            <a:r>
              <a:rPr lang="en-US" sz="2100" b="1" u="sng" dirty="0" smtClean="0"/>
              <a:t>a guess </a:t>
            </a:r>
            <a:r>
              <a:rPr lang="en-US" sz="2100" b="1" dirty="0" smtClean="0"/>
              <a:t>about the relationship between your variables of interest.</a:t>
            </a:r>
          </a:p>
          <a:p>
            <a:pPr marL="342900" lvl="1" indent="-342900"/>
            <a:r>
              <a:rPr lang="en-US" sz="2100" b="1" dirty="0" smtClean="0"/>
              <a:t>Science is not a linear process. See also Figure </a:t>
            </a:r>
            <a:r>
              <a:rPr lang="en-US" sz="2100" b="1" dirty="0"/>
              <a:t>8</a:t>
            </a:r>
            <a:r>
              <a:rPr lang="en-US" sz="2100" b="1" dirty="0" smtClean="0"/>
              <a:t> on </a:t>
            </a:r>
            <a:r>
              <a:rPr lang="en-US" sz="2100" b="1" dirty="0" err="1" smtClean="0"/>
              <a:t>pg</a:t>
            </a:r>
            <a:r>
              <a:rPr lang="en-US" sz="2100" b="1" dirty="0" smtClean="0"/>
              <a:t> 46.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452" y="2446565"/>
            <a:ext cx="4405021" cy="362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5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model of scientific method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007" t="55326" r="23829" b="9878"/>
          <a:stretch/>
        </p:blipFill>
        <p:spPr>
          <a:xfrm>
            <a:off x="457201" y="2442755"/>
            <a:ext cx="10827091" cy="413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5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8825659" cy="3783652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After you perform the experimental trials as outlined by your design, you will have a data set to analyze with several observations of the same event.</a:t>
                </a:r>
              </a:p>
              <a:p>
                <a:r>
                  <a:rPr lang="en-US" b="1" u="sng" dirty="0" smtClean="0"/>
                  <a:t>Average</a:t>
                </a:r>
                <a:r>
                  <a:rPr lang="en-US" b="1" dirty="0" smtClean="0"/>
                  <a:t> result</a:t>
                </a:r>
              </a:p>
              <a:p>
                <a:r>
                  <a:rPr lang="en-US" b="1" dirty="0" smtClean="0"/>
                  <a:t>Compare to a known or expected result using a </a:t>
                </a:r>
                <a:r>
                  <a:rPr lang="en-US" b="1" u="sng" dirty="0" smtClean="0"/>
                  <a:t>percent error</a:t>
                </a:r>
                <a:r>
                  <a:rPr lang="en-US" b="1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𝒆𝒓𝒓𝒐𝒓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𝑨𝒗𝒆𝒓𝒂𝒈𝒆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𝑬𝒙𝒑𝒆𝒄𝒕𝒆𝒅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𝑬𝒙𝒑𝒆𝒄𝒕𝒆𝒅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en-US" b="1" dirty="0" smtClean="0"/>
              </a:p>
              <a:p>
                <a:r>
                  <a:rPr lang="en-US" b="1" u="sng" dirty="0" smtClean="0"/>
                  <a:t>Range</a:t>
                </a:r>
                <a:r>
                  <a:rPr lang="en-US" b="1" dirty="0" smtClean="0"/>
                  <a:t> = </a:t>
                </a:r>
                <a:r>
                  <a:rPr lang="en-US" b="1" u="sng" dirty="0" smtClean="0"/>
                  <a:t>Max</a:t>
                </a:r>
                <a:r>
                  <a:rPr lang="en-US" b="1" dirty="0" smtClean="0"/>
                  <a:t> observation </a:t>
                </a:r>
                <a:r>
                  <a:rPr lang="en-US" b="1" u="sng" dirty="0" smtClean="0"/>
                  <a:t>– Min </a:t>
                </a:r>
                <a:r>
                  <a:rPr lang="en-US" b="1" dirty="0" smtClean="0"/>
                  <a:t>observation.</a:t>
                </a:r>
              </a:p>
              <a:p>
                <a:r>
                  <a:rPr lang="en-US" b="1" dirty="0" smtClean="0"/>
                  <a:t>May use a </a:t>
                </a:r>
                <a:r>
                  <a:rPr lang="en-US" b="1" u="sng" dirty="0" smtClean="0"/>
                  <a:t>graph</a:t>
                </a:r>
                <a:r>
                  <a:rPr lang="en-US" b="1" dirty="0" smtClean="0"/>
                  <a:t> to show relationships between variables.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8825659" cy="3783652"/>
              </a:xfrm>
              <a:blipFill>
                <a:blip r:embed="rId2"/>
                <a:stretch>
                  <a:fillRect l="-138" t="-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://www.mzandee.nl/statistiek-2/QK/Eworksheets/hints/images/homogeneit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008" y="4495326"/>
            <a:ext cx="2040340" cy="204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57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13839</TotalTime>
  <Words>944</Words>
  <Application>Microsoft Office PowerPoint</Application>
  <PresentationFormat>Widescreen</PresentationFormat>
  <Paragraphs>127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Century Gothic</vt:lpstr>
      <vt:lpstr>Wingdings</vt:lpstr>
      <vt:lpstr>Wingdings 3</vt:lpstr>
      <vt:lpstr>Ion Boardroom</vt:lpstr>
      <vt:lpstr>Chemistry – Aug 21, 2019</vt:lpstr>
      <vt:lpstr>Chemistry Defined</vt:lpstr>
      <vt:lpstr>Nature of Science</vt:lpstr>
      <vt:lpstr>Science and Engineering Practices (SEP)</vt:lpstr>
      <vt:lpstr>Science and Engineering Practices (SEP) *Engineering Problem on Fri</vt:lpstr>
      <vt:lpstr>Experimental Design</vt:lpstr>
      <vt:lpstr>Experimental Design</vt:lpstr>
      <vt:lpstr>Another model of scientific method</vt:lpstr>
      <vt:lpstr>Data Analysis</vt:lpstr>
      <vt:lpstr>Accuracy and Precision</vt:lpstr>
      <vt:lpstr>Evaluating Results</vt:lpstr>
      <vt:lpstr>Evaluating Results</vt:lpstr>
      <vt:lpstr>Laws and Theories</vt:lpstr>
      <vt:lpstr>Exit Slip -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85</cp:revision>
  <dcterms:created xsi:type="dcterms:W3CDTF">2015-08-11T02:33:52Z</dcterms:created>
  <dcterms:modified xsi:type="dcterms:W3CDTF">2019-08-21T15:46:52Z</dcterms:modified>
</cp:coreProperties>
</file>